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6" r:id="rId2"/>
  </p:sldMasterIdLst>
  <p:notesMasterIdLst>
    <p:notesMasterId r:id="rId31"/>
  </p:notesMasterIdLst>
  <p:handoutMasterIdLst>
    <p:handoutMasterId r:id="rId32"/>
  </p:handoutMasterIdLst>
  <p:sldIdLst>
    <p:sldId id="522" r:id="rId3"/>
    <p:sldId id="513" r:id="rId4"/>
    <p:sldId id="373" r:id="rId5"/>
    <p:sldId id="469" r:id="rId6"/>
    <p:sldId id="299" r:id="rId7"/>
    <p:sldId id="419" r:id="rId8"/>
    <p:sldId id="509" r:id="rId9"/>
    <p:sldId id="449" r:id="rId10"/>
    <p:sldId id="514" r:id="rId11"/>
    <p:sldId id="473" r:id="rId12"/>
    <p:sldId id="474" r:id="rId13"/>
    <p:sldId id="421" r:id="rId14"/>
    <p:sldId id="407" r:id="rId15"/>
    <p:sldId id="471" r:id="rId16"/>
    <p:sldId id="496" r:id="rId17"/>
    <p:sldId id="512" r:id="rId18"/>
    <p:sldId id="443" r:id="rId19"/>
    <p:sldId id="462" r:id="rId20"/>
    <p:sldId id="472" r:id="rId21"/>
    <p:sldId id="463" r:id="rId22"/>
    <p:sldId id="500" r:id="rId23"/>
    <p:sldId id="525" r:id="rId24"/>
    <p:sldId id="524" r:id="rId25"/>
    <p:sldId id="526" r:id="rId26"/>
    <p:sldId id="475" r:id="rId27"/>
    <p:sldId id="529" r:id="rId28"/>
    <p:sldId id="528" r:id="rId29"/>
    <p:sldId id="527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49D"/>
    <a:srgbClr val="FFFF99"/>
    <a:srgbClr val="D785A8"/>
    <a:srgbClr val="E2A8C1"/>
    <a:srgbClr val="624B7D"/>
    <a:srgbClr val="660066"/>
    <a:srgbClr val="339933"/>
    <a:srgbClr val="336699"/>
    <a:srgbClr val="137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6" autoAdjust="0"/>
    <p:restoredTop sz="92516" autoAdjust="0"/>
  </p:normalViewPr>
  <p:slideViewPr>
    <p:cSldViewPr snapToGrid="0">
      <p:cViewPr>
        <p:scale>
          <a:sx n="55" d="100"/>
          <a:sy n="55" d="100"/>
        </p:scale>
        <p:origin x="-125" y="-48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BB8D4E-F334-4DF5-A184-1F0D71471D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06F0E9-086D-4398-8EFD-519CE6F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1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A4682E-1057-437A-B6AC-6F763F429ED7}" type="datetimeFigureOut">
              <a:rPr lang="en-US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9B21B3-C497-4982-8924-9BD3852AE58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9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C05D1-A24E-4203-8493-62D01CB7241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9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1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7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5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2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9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01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6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4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4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22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4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4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4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4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64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2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5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7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1B3-C497-4982-8924-9BD3852AE5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1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 title="Slide Design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rgbClr val="C9D0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003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2F2F2"/>
                </a:solidFill>
              </a:rPr>
              <a:pPr/>
              <a:t>3/10/2015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2F2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2F2F2"/>
                </a:solidFill>
              </a:rPr>
              <a:pPr/>
              <a:t>‹#›</a:t>
            </a:fld>
            <a:endParaRPr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2270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3/10/2015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2F2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6980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2F2F2"/>
                </a:solidFill>
              </a:rPr>
              <a:pPr/>
              <a:t>3/10/2015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2F2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2F2F2"/>
                </a:solidFill>
              </a:rPr>
              <a:pPr/>
              <a:t>‹#›</a:t>
            </a:fld>
            <a:endParaRPr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654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2F2F2"/>
                </a:solidFill>
              </a:rPr>
              <a:pPr/>
              <a:t>3/10/2015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2F2F2"/>
                </a:solidFill>
              </a:rPr>
              <a:pPr/>
              <a:t>‹#›</a:t>
            </a:fld>
            <a:endParaRPr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1722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2F2F2"/>
                </a:solidFill>
              </a:rPr>
              <a:pPr/>
              <a:t>3/10/2015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2F2F2"/>
                </a:solidFill>
              </a:rPr>
              <a:pPr/>
              <a:t>‹#›</a:t>
            </a:fld>
            <a:endParaRPr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2600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D2D32-545E-46CB-80DC-4C745232E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54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6160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71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9737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280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2F2F2"/>
                </a:solidFill>
              </a:rPr>
              <a:pPr/>
              <a:t>3/10/2015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2F2F2"/>
                </a:solidFill>
              </a:rPr>
              <a:pPr/>
              <a:t>‹#›</a:t>
            </a:fld>
            <a:endParaRPr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18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5825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6241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618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873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82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972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614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rgbClr val="C9D0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2F2F2"/>
                </a:solidFill>
              </a:rPr>
              <a:pPr/>
              <a:t>3/10/2015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2F2F2"/>
                </a:solidFill>
              </a:rPr>
              <a:pPr/>
              <a:t>‹#›</a:t>
            </a:fld>
            <a:endParaRPr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44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F2F2F2"/>
                </a:solidFill>
              </a:rPr>
              <a:pPr/>
              <a:t>3/10/2015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F2F2F2"/>
                </a:solidFill>
              </a:rPr>
              <a:pPr/>
              <a:t>‹#›</a:t>
            </a:fld>
            <a:endParaRPr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85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>
                <a:solidFill>
                  <a:srgbClr val="F2F2F2"/>
                </a:solidFill>
              </a:rPr>
              <a:pPr/>
              <a:t>3/10/2015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2F2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F2F2F2"/>
                </a:solidFill>
              </a:rPr>
              <a:pPr/>
              <a:t>‹#›</a:t>
            </a:fld>
            <a:endParaRPr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14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2F2F2"/>
                </a:solidFill>
              </a:rPr>
              <a:pPr/>
              <a:t>3/10/2015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2F2F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2F2F2"/>
                </a:solidFill>
              </a:rPr>
              <a:pPr/>
              <a:t>‹#›</a:t>
            </a:fld>
            <a:endParaRPr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554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2F2F2"/>
                </a:solidFill>
              </a:rPr>
              <a:pPr/>
              <a:t>3/10/2015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2F2F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2F2F2"/>
                </a:solidFill>
              </a:rPr>
              <a:pPr/>
              <a:t>‹#›</a:t>
            </a:fld>
            <a:endParaRPr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5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E583DDF-CA54-461A-A486-592D2374C532}" type="datetimeFigureOut">
              <a:rPr lang="en-US" smtClean="0">
                <a:solidFill>
                  <a:srgbClr val="F2F2F2"/>
                </a:solidFill>
              </a:rPr>
              <a:pPr defTabSz="914400"/>
              <a:t>3/10/2015</a:t>
            </a:fld>
            <a:endParaRPr lang="en-US">
              <a:solidFill>
                <a:srgbClr val="F2F2F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srgbClr val="F2F2F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A8D9AD5-F248-4919-864A-CFD76CC027D6}" type="slidenum">
              <a:rPr lang="en-US" smtClean="0">
                <a:solidFill>
                  <a:srgbClr val="F2F2F2"/>
                </a:solidFill>
              </a:rPr>
              <a:pPr defTabSz="914400"/>
              <a:t>‹#›</a:t>
            </a:fld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3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3/10/2015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79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rgbClr val="C9D0E5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 defTabSz="914400"/>
            <a:fld id="{9E583DDF-CA54-461A-A486-592D2374C532}" type="datetimeFigureOut">
              <a:rPr lang="en-US">
                <a:solidFill>
                  <a:srgbClr val="F2F2F2"/>
                </a:solidFill>
              </a:rPr>
              <a:pPr defTabSz="914400"/>
              <a:t>3/10/2015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pPr defTabSz="914400"/>
            <a:endParaRPr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 defTabSz="914400"/>
            <a:fld id="{CA8D9AD5-F248-4919-864A-CFD76CC027D6}" type="slidenum">
              <a:rPr>
                <a:solidFill>
                  <a:srgbClr val="F2F2F2"/>
                </a:solidFill>
              </a:rPr>
              <a:pPr defTabSz="914400"/>
              <a:t>‹#›</a:t>
            </a:fld>
            <a:endParaRPr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6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5400" kern="1200">
          <a:solidFill>
            <a:schemeClr val="tx2">
              <a:lumMod val="75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Aparajita" panose="020B0604020202020204" pitchFamily="34" charset="0"/>
          <a:ea typeface="+mn-ea"/>
          <a:cs typeface="Aparajita" panose="020B0604020202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Aparajita" panose="020B0604020202020204" pitchFamily="34" charset="0"/>
          <a:ea typeface="+mn-ea"/>
          <a:cs typeface="Aparajita" panose="020B060402020202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Aparajita" panose="020B0604020202020204" pitchFamily="34" charset="0"/>
          <a:ea typeface="+mn-ea"/>
          <a:cs typeface="Aparajita" panose="020B060402020202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Aparajita" panose="020B0604020202020204" pitchFamily="34" charset="0"/>
          <a:ea typeface="+mn-ea"/>
          <a:cs typeface="Aparajita" panose="020B060402020202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Aparajita" panose="020B0604020202020204" pitchFamily="34" charset="0"/>
          <a:ea typeface="+mn-ea"/>
          <a:cs typeface="Aparajita" panose="020B060402020202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38DE-FBEE-4DE2-B90D-6F333D6CC9D8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77772-A59E-44D5-9541-475C023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12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microsoft.com/office/2007/relationships/hdphoto" Target="../media/hdphoto11.wdp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12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861560"/>
            <a:ext cx="12174090" cy="133724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sto MT" panose="02040603050505030304" pitchFamily="18" charset="0"/>
                <a:cs typeface="Aharoni" panose="02010803020104030203" pitchFamily="2" charset="-79"/>
              </a:rPr>
              <a:t> Comprehension Skills and Strategies</a:t>
            </a:r>
            <a:br>
              <a:rPr lang="en-US" sz="4000" dirty="0" smtClean="0">
                <a:latin typeface="Calisto MT" panose="02040603050505030304" pitchFamily="18" charset="0"/>
                <a:cs typeface="Aharoni" panose="02010803020104030203" pitchFamily="2" charset="-79"/>
              </a:rPr>
            </a:br>
            <a:r>
              <a:rPr lang="en-US" sz="4000" dirty="0" smtClean="0">
                <a:latin typeface="Calisto MT" panose="02040603050505030304" pitchFamily="18" charset="0"/>
                <a:cs typeface="Aharoni" panose="02010803020104030203" pitchFamily="2" charset="-79"/>
              </a:rPr>
              <a:t>Module I: Making Predictions</a:t>
            </a:r>
            <a:endParaRPr lang="en-US" sz="4000" dirty="0">
              <a:latin typeface="Calisto MT" panose="02040603050505030304" pitchFamily="18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043" y="6165686"/>
            <a:ext cx="9144002" cy="47286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Parent, Community and Student Services</a:t>
            </a:r>
          </a:p>
        </p:txBody>
      </p:sp>
      <p:pic>
        <p:nvPicPr>
          <p:cNvPr id="1026" name="Picture 2" descr="http://www.webespy.com/img/tiny_image/read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409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0338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teachercreated.com/blog/wp-content/uploads/2012/11/image-vocabular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00" y="0"/>
            <a:ext cx="91582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7952509" y="624638"/>
            <a:ext cx="2909455" cy="5478423"/>
          </a:xfrm>
          <a:prstGeom prst="rect">
            <a:avLst/>
          </a:prstGeom>
          <a:solidFill>
            <a:schemeClr val="bg2">
              <a:alpha val="84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000" b="1" dirty="0">
                <a:latin typeface="Tw Cen MT" panose="020B0602020104020603" pitchFamily="34" charset="0"/>
                <a:cs typeface="Aparajita" panose="020B0604020202020204" pitchFamily="34" charset="0"/>
              </a:rPr>
              <a:t>p</a:t>
            </a:r>
            <a:r>
              <a:rPr lang="en-US" sz="5000" b="1" dirty="0" smtClean="0">
                <a:latin typeface="Tw Cen MT" panose="020B0602020104020603" pitchFamily="34" charset="0"/>
                <a:cs typeface="Aparajita" panose="020B0604020202020204" pitchFamily="34" charset="0"/>
              </a:rPr>
              <a:t>redict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000" b="1" dirty="0">
                <a:latin typeface="Tw Cen MT" panose="020B0602020104020603" pitchFamily="34" charset="0"/>
                <a:cs typeface="Aparajita" panose="020B0604020202020204" pitchFamily="34" charset="0"/>
              </a:rPr>
              <a:t>c</a:t>
            </a:r>
            <a:r>
              <a:rPr lang="en-US" sz="5000" b="1" dirty="0" smtClean="0">
                <a:latin typeface="Tw Cen MT" panose="020B0602020104020603" pitchFamily="34" charset="0"/>
                <a:cs typeface="Aparajita" panose="020B0604020202020204" pitchFamily="34" charset="0"/>
              </a:rPr>
              <a:t>onfirm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000" b="1" dirty="0">
                <a:latin typeface="Tw Cen MT" panose="020B0602020104020603" pitchFamily="34" charset="0"/>
                <a:cs typeface="Aparajita" panose="020B0604020202020204" pitchFamily="34" charset="0"/>
              </a:rPr>
              <a:t>t</a:t>
            </a:r>
            <a:r>
              <a:rPr lang="en-US" sz="5000" b="1" dirty="0" smtClean="0">
                <a:latin typeface="Tw Cen MT" panose="020B0602020104020603" pitchFamily="34" charset="0"/>
                <a:cs typeface="Aparajita" panose="020B0604020202020204" pitchFamily="34" charset="0"/>
              </a:rPr>
              <a:t>hink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000" b="1" dirty="0" smtClean="0">
                <a:latin typeface="Tw Cen MT" panose="020B0602020104020603" pitchFamily="34" charset="0"/>
                <a:cs typeface="Aparajita" panose="020B0604020202020204" pitchFamily="34" charset="0"/>
              </a:rPr>
              <a:t>verify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000" b="1" dirty="0">
                <a:latin typeface="Tw Cen MT" panose="020B0602020104020603" pitchFamily="34" charset="0"/>
                <a:cs typeface="Aparajita" panose="020B0604020202020204" pitchFamily="34" charset="0"/>
              </a:rPr>
              <a:t>r</a:t>
            </a:r>
            <a:r>
              <a:rPr lang="en-US" sz="5000" b="1" dirty="0" smtClean="0">
                <a:latin typeface="Tw Cen MT" panose="020B0602020104020603" pitchFamily="34" charset="0"/>
                <a:cs typeface="Aparajita" panose="020B0604020202020204" pitchFamily="34" charset="0"/>
              </a:rPr>
              <a:t>evise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000" b="1" dirty="0" smtClean="0">
                <a:latin typeface="Tw Cen MT" panose="020B0602020104020603" pitchFamily="34" charset="0"/>
                <a:cs typeface="Aparajita" panose="020B0604020202020204" pitchFamily="34" charset="0"/>
              </a:rPr>
              <a:t>foresee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000" b="1" dirty="0" smtClean="0">
                <a:latin typeface="Tw Cen MT" panose="020B0602020104020603" pitchFamily="34" charset="0"/>
                <a:cs typeface="Aparajita" panose="020B0604020202020204" pitchFamily="34" charset="0"/>
              </a:rPr>
              <a:t>expect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703036" y="88900"/>
            <a:ext cx="1627728" cy="6680200"/>
          </a:xfrm>
          <a:prstGeom prst="rect">
            <a:avLst/>
          </a:prstGeom>
        </p:spPr>
        <p:txBody>
          <a:bodyPr vert="vert270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0500" b="1" dirty="0" smtClean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796592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ivertea.com/blog/wp-content/uploads/2013/04/Spring-Tea-Party1-e13666281779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07848" y="5738651"/>
            <a:ext cx="955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lephant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lephant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lephant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lephant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lephan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lephan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lephan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lephan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lephant" pitchFamily="18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0426700" y="723900"/>
            <a:ext cx="1765300" cy="5410200"/>
          </a:xfrm>
          <a:prstGeom prst="rect">
            <a:avLst/>
          </a:prstGeom>
        </p:spPr>
        <p:txBody>
          <a:bodyPr vert="vert270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0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 Party</a:t>
            </a:r>
          </a:p>
        </p:txBody>
      </p:sp>
    </p:spTree>
    <p:extLst>
      <p:ext uri="{BB962C8B-B14F-4D97-AF65-F5344CB8AC3E}">
        <p14:creationId xmlns:p14="http://schemas.microsoft.com/office/powerpoint/2010/main" val="213180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 bar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8830" y1="3846" x2="80201" y2="56838"/>
                        <a14:foregroundMark x1="98580" y1="48291" x2="98413" y2="75641"/>
                        <a14:foregroundMark x1="94737" y1="70085" x2="70593" y2="57692"/>
                        <a14:foregroundMark x1="28237" y1="90598" x2="10109" y2="92308"/>
                        <a14:foregroundMark x1="71011" y1="58547" x2="68254" y2="58547"/>
                        <a14:foregroundMark x1="11529" y1="91453" x2="501" y2="74786"/>
                        <a14:backgroundMark x1="33083" y1="96154" x2="21387" y2="9871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7208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799" y="292100"/>
            <a:ext cx="12090401" cy="1536700"/>
          </a:xfrm>
        </p:spPr>
        <p:txBody>
          <a:bodyPr>
            <a:noAutofit/>
          </a:bodyPr>
          <a:lstStyle/>
          <a:p>
            <a:pPr algn="ctr"/>
            <a:r>
              <a:rPr lang="en-US" altLang="en-US" sz="9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Making </a:t>
            </a:r>
            <a:r>
              <a:rPr lang="en-US" altLang="en-US" sz="9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Predictions</a:t>
            </a:r>
            <a:endParaRPr lang="en-US" altLang="en-US" sz="9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idx="4294967295"/>
          </p:nvPr>
        </p:nvSpPr>
        <p:spPr>
          <a:xfrm>
            <a:off x="4902201" y="2766760"/>
            <a:ext cx="6812932" cy="2853177"/>
          </a:xfrm>
        </p:spPr>
        <p:txBody>
          <a:bodyPr>
            <a:noAutofit/>
          </a:bodyPr>
          <a:lstStyle/>
          <a:p>
            <a:pPr marL="45720" indent="0" algn="l">
              <a:buNone/>
            </a:pPr>
            <a:r>
              <a:rPr lang="en-US" sz="4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 strategy in which readers use information </a:t>
            </a:r>
            <a: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from </a:t>
            </a:r>
            <a:r>
              <a:rPr lang="en-US" sz="4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the text they are reading and their personal </a:t>
            </a:r>
            <a: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experiences to anticipate what </a:t>
            </a:r>
            <a:r>
              <a:rPr lang="en-US" sz="4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they </a:t>
            </a:r>
            <a: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are about to </a:t>
            </a:r>
            <a:r>
              <a:rPr lang="en-US" sz="4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read.</a:t>
            </a:r>
            <a:endParaRPr lang="en-US" sz="41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4636" y="3507737"/>
            <a:ext cx="4197247" cy="1285544"/>
            <a:chOff x="5119918" y="2442029"/>
            <a:chExt cx="6641290" cy="1990272"/>
          </a:xfrm>
        </p:grpSpPr>
        <p:grpSp>
          <p:nvGrpSpPr>
            <p:cNvPr id="13" name="Group 12"/>
            <p:cNvGrpSpPr/>
            <p:nvPr/>
          </p:nvGrpSpPr>
          <p:grpSpPr>
            <a:xfrm>
              <a:off x="6934817" y="2442029"/>
              <a:ext cx="4826391" cy="1990272"/>
              <a:chOff x="1770406" y="2646003"/>
              <a:chExt cx="4418869" cy="1702793"/>
            </a:xfrm>
          </p:grpSpPr>
          <p:pic>
            <p:nvPicPr>
              <p:cNvPr id="15" name="Picture 4" descr="http://www.realestatepropertiessantafe.com/wp-content/uploads/2014/12/crystal-bal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820" y="2736341"/>
                <a:ext cx="1612455" cy="1612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6" name="Picture 4" descr="http://peoplesofttutorial.com/wp-content/uploads/2013/05/book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201" y="2646003"/>
                <a:ext cx="1556259" cy="161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http://www.clker.com/cliparts/2/f/6/1/11949856271997454136tasto_2_architetto_franc_01.svg.med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406" y="3233048"/>
                <a:ext cx="644338" cy="64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0" descr="https://cdn2.iconfinder.com/data/icons/windows-8-metro-style/512/equal_sign-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1" t="23030" r="19925" b="23605"/>
              <a:stretch/>
            </p:blipFill>
            <p:spPr bwMode="auto">
              <a:xfrm>
                <a:off x="4044484" y="3274133"/>
                <a:ext cx="593901" cy="536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http://elaanisvital.com/final_png/icon_-35.png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17584" r="21284" b="17252"/>
            <a:stretch/>
          </p:blipFill>
          <p:spPr bwMode="auto">
            <a:xfrm flipH="1">
              <a:off x="5119918" y="2530658"/>
              <a:ext cx="1580723" cy="17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3077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 bar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8830" y1="3846" x2="80201" y2="56838"/>
                        <a14:foregroundMark x1="98580" y1="48291" x2="98413" y2="75641"/>
                        <a14:foregroundMark x1="94737" y1="70085" x2="70593" y2="57692"/>
                        <a14:foregroundMark x1="28237" y1="90598" x2="10109" y2="92308"/>
                        <a14:foregroundMark x1="71011" y1="58547" x2="68254" y2="58547"/>
                        <a14:foregroundMark x1="11529" y1="91453" x2="501" y2="74786"/>
                        <a14:backgroundMark x1="33083" y1="96154" x2="21387" y2="9871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7208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idx="4294967295"/>
          </p:nvPr>
        </p:nvSpPr>
        <p:spPr>
          <a:xfrm>
            <a:off x="153352" y="2009955"/>
            <a:ext cx="11409278" cy="4421397"/>
          </a:xfrm>
        </p:spPr>
        <p:txBody>
          <a:bodyPr>
            <a:normAutofit fontScale="92500" lnSpcReduction="20000"/>
          </a:bodyPr>
          <a:lstStyle/>
          <a:p>
            <a:pPr lvl="2" indent="0">
              <a:buNone/>
            </a:pPr>
            <a:r>
              <a:rPr lang="en-US" sz="6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Why?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Anticipation and prediction are key characteristics of effective reading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Promotes the use of prior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</a:p>
          <a:p>
            <a:pPr lvl="2" indent="0">
              <a:buNone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Improves the ability to draw inferences</a:t>
            </a:r>
          </a:p>
          <a:p>
            <a:pPr lvl="2" indent="0">
              <a:buNone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Ongoing process that actively engages the reader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Improves retention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496028" y="5755776"/>
            <a:ext cx="2382502" cy="746958"/>
            <a:chOff x="5119918" y="2442029"/>
            <a:chExt cx="6641290" cy="1990272"/>
          </a:xfrm>
        </p:grpSpPr>
        <p:grpSp>
          <p:nvGrpSpPr>
            <p:cNvPr id="12" name="Group 11"/>
            <p:cNvGrpSpPr/>
            <p:nvPr/>
          </p:nvGrpSpPr>
          <p:grpSpPr>
            <a:xfrm>
              <a:off x="6934817" y="2442029"/>
              <a:ext cx="4826391" cy="1990272"/>
              <a:chOff x="1770406" y="2646003"/>
              <a:chExt cx="4418869" cy="1702793"/>
            </a:xfrm>
          </p:grpSpPr>
          <p:pic>
            <p:nvPicPr>
              <p:cNvPr id="20" name="Picture 4" descr="http://www.realestatepropertiessantafe.com/wp-content/uploads/2014/12/crystal-bal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820" y="2736341"/>
                <a:ext cx="1612455" cy="1612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1" name="Picture 4" descr="http://peoplesofttutorial.com/wp-content/uploads/2013/05/book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201" y="2646003"/>
                <a:ext cx="1556259" cy="161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http://www.clker.com/cliparts/2/f/6/1/11949856271997454136tasto_2_architetto_franc_01.svg.med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406" y="3233048"/>
                <a:ext cx="644338" cy="64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https://cdn2.iconfinder.com/data/icons/windows-8-metro-style/512/equal_sign-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1" t="23030" r="19925" b="23605"/>
              <a:stretch/>
            </p:blipFill>
            <p:spPr bwMode="auto">
              <a:xfrm>
                <a:off x="4044484" y="3274133"/>
                <a:ext cx="593901" cy="536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" descr="http://elaanisvital.com/final_png/icon_-35.png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17584" r="21284" b="17252"/>
            <a:stretch/>
          </p:blipFill>
          <p:spPr bwMode="auto">
            <a:xfrm flipH="1">
              <a:off x="5119918" y="2530658"/>
              <a:ext cx="1580723" cy="17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0799" y="292100"/>
            <a:ext cx="12090401" cy="1536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Making Predictions</a:t>
            </a:r>
            <a:endParaRPr lang="en-US" altLang="en-US" sz="9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33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 bar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8830" y1="3846" x2="80201" y2="56838"/>
                        <a14:foregroundMark x1="98580" y1="48291" x2="98413" y2="75641"/>
                        <a14:foregroundMark x1="94737" y1="70085" x2="70593" y2="57692"/>
                        <a14:foregroundMark x1="28237" y1="90598" x2="10109" y2="92308"/>
                        <a14:foregroundMark x1="71011" y1="58547" x2="68254" y2="58547"/>
                        <a14:foregroundMark x1="11529" y1="91453" x2="501" y2="74786"/>
                        <a14:backgroundMark x1="33083" y1="96154" x2="21387" y2="9871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7208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idx="4294967295"/>
          </p:nvPr>
        </p:nvSpPr>
        <p:spPr>
          <a:xfrm>
            <a:off x="1133536" y="2066894"/>
            <a:ext cx="10639364" cy="4324773"/>
          </a:xfrm>
        </p:spPr>
        <p:txBody>
          <a:bodyPr>
            <a:normAutofit fontScale="92500" lnSpcReduction="20000"/>
          </a:bodyPr>
          <a:lstStyle/>
          <a:p>
            <a:pPr marL="0" lvl="2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6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How?</a:t>
            </a:r>
            <a:endParaRPr lang="en-US" sz="6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title, illustrations and text features to make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 on the text at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onstantly think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ahead </a:t>
            </a: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Refine, revise,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verify predictions as you obtain additional information while reading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Repeat the process and make new predictions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9496028" y="5755776"/>
            <a:ext cx="2382502" cy="746958"/>
            <a:chOff x="5119918" y="2442029"/>
            <a:chExt cx="6641290" cy="1990272"/>
          </a:xfrm>
        </p:grpSpPr>
        <p:grpSp>
          <p:nvGrpSpPr>
            <p:cNvPr id="15" name="Group 14"/>
            <p:cNvGrpSpPr/>
            <p:nvPr/>
          </p:nvGrpSpPr>
          <p:grpSpPr>
            <a:xfrm>
              <a:off x="6934817" y="2442029"/>
              <a:ext cx="4826391" cy="1990272"/>
              <a:chOff x="1770406" y="2646003"/>
              <a:chExt cx="4418869" cy="1702793"/>
            </a:xfrm>
          </p:grpSpPr>
          <p:pic>
            <p:nvPicPr>
              <p:cNvPr id="17" name="Picture 4" descr="http://www.realestatepropertiessantafe.com/wp-content/uploads/2014/12/crystal-bal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820" y="2736341"/>
                <a:ext cx="1612455" cy="1612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8" name="Picture 4" descr="http://peoplesofttutorial.com/wp-content/uploads/2013/05/book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201" y="2646003"/>
                <a:ext cx="1556259" cy="161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http://www.clker.com/cliparts/2/f/6/1/11949856271997454136tasto_2_architetto_franc_01.svg.med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406" y="3233048"/>
                <a:ext cx="644338" cy="64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https://cdn2.iconfinder.com/data/icons/windows-8-metro-style/512/equal_sign-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1" t="23030" r="19925" b="23605"/>
              <a:stretch/>
            </p:blipFill>
            <p:spPr bwMode="auto">
              <a:xfrm>
                <a:off x="4044484" y="3274133"/>
                <a:ext cx="593901" cy="536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http://elaanisvital.com/final_png/icon_-35.png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17584" r="21284" b="17252"/>
            <a:stretch/>
          </p:blipFill>
          <p:spPr bwMode="auto">
            <a:xfrm flipH="1">
              <a:off x="5119918" y="2530658"/>
              <a:ext cx="1580723" cy="17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0799" y="292100"/>
            <a:ext cx="12090401" cy="1536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Making Predictions</a:t>
            </a:r>
            <a:endParaRPr lang="en-US" altLang="en-US" sz="9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5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 bar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8830" y1="3846" x2="80201" y2="56838"/>
                        <a14:foregroundMark x1="98580" y1="48291" x2="98413" y2="75641"/>
                        <a14:foregroundMark x1="94737" y1="70085" x2="70593" y2="57692"/>
                        <a14:foregroundMark x1="28237" y1="90598" x2="10109" y2="92308"/>
                        <a14:foregroundMark x1="71011" y1="58547" x2="68254" y2="58547"/>
                        <a14:foregroundMark x1="11529" y1="91453" x2="501" y2="74786"/>
                        <a14:backgroundMark x1="33083" y1="96154" x2="21387" y2="9871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7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6300" y="3132824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Let’s Practice!</a:t>
            </a:r>
            <a:endParaRPr lang="en-US" sz="9600" b="1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496028" y="5755776"/>
            <a:ext cx="2382502" cy="746958"/>
            <a:chOff x="5119918" y="2442029"/>
            <a:chExt cx="6641290" cy="1990272"/>
          </a:xfrm>
        </p:grpSpPr>
        <p:grpSp>
          <p:nvGrpSpPr>
            <p:cNvPr id="21" name="Group 20"/>
            <p:cNvGrpSpPr/>
            <p:nvPr/>
          </p:nvGrpSpPr>
          <p:grpSpPr>
            <a:xfrm>
              <a:off x="6934817" y="2442029"/>
              <a:ext cx="4826391" cy="1990272"/>
              <a:chOff x="1770406" y="2646003"/>
              <a:chExt cx="4418869" cy="1702793"/>
            </a:xfrm>
          </p:grpSpPr>
          <p:pic>
            <p:nvPicPr>
              <p:cNvPr id="23" name="Picture 4" descr="http://www.realestatepropertiessantafe.com/wp-content/uploads/2014/12/crystal-ball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820" y="2736341"/>
                <a:ext cx="1612455" cy="1612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4" name="Picture 4" descr="http://peoplesofttutorial.com/wp-content/uploads/2013/05/book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201" y="2646003"/>
                <a:ext cx="1556259" cy="161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http://www.clker.com/cliparts/2/f/6/1/11949856271997454136tasto_2_architetto_franc_01.svg.med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406" y="3233048"/>
                <a:ext cx="644338" cy="64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https://cdn2.iconfinder.com/data/icons/windows-8-metro-style/512/equal_sign-.pn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1" t="23030" r="19925" b="23605"/>
              <a:stretch/>
            </p:blipFill>
            <p:spPr bwMode="auto">
              <a:xfrm>
                <a:off x="4044484" y="3274133"/>
                <a:ext cx="593901" cy="536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http://elaanisvital.com/final_png/icon_-35.png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17584" r="21284" b="17252"/>
            <a:stretch/>
          </p:blipFill>
          <p:spPr bwMode="auto">
            <a:xfrm flipH="1">
              <a:off x="5119918" y="2530658"/>
              <a:ext cx="1580723" cy="17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0799" y="292100"/>
            <a:ext cx="12090401" cy="1536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Making Predictions</a:t>
            </a:r>
          </a:p>
        </p:txBody>
      </p:sp>
    </p:spTree>
    <p:extLst>
      <p:ext uri="{BB962C8B-B14F-4D97-AF65-F5344CB8AC3E}">
        <p14:creationId xmlns:p14="http://schemas.microsoft.com/office/powerpoint/2010/main" val="3022801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green bar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8830" y1="3846" x2="80201" y2="56838"/>
                        <a14:foregroundMark x1="98580" y1="48291" x2="98413" y2="75641"/>
                        <a14:foregroundMark x1="94737" y1="70085" x2="70593" y2="57692"/>
                        <a14:foregroundMark x1="28237" y1="90598" x2="10109" y2="92308"/>
                        <a14:foregroundMark x1="71011" y1="58547" x2="68254" y2="58547"/>
                        <a14:foregroundMark x1="11529" y1="91453" x2="501" y2="74786"/>
                        <a14:backgroundMark x1="33083" y1="96154" x2="21387" y2="9871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7208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4413" y="213033"/>
            <a:ext cx="11177587" cy="1536700"/>
          </a:xfrm>
        </p:spPr>
        <p:txBody>
          <a:bodyPr>
            <a:noAutofit/>
          </a:bodyPr>
          <a:lstStyle/>
          <a:p>
            <a:pPr algn="l"/>
            <a:r>
              <a:rPr lang="en-US" alt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Graphic Organizer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76067" y="2410689"/>
            <a:ext cx="3434332" cy="233096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endParaRPr lang="en-US" altLang="en-US">
              <a:solidFill>
                <a:srgbClr val="1F1E5E"/>
              </a:solidFill>
            </a:endParaRP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4378834" y="2410689"/>
            <a:ext cx="3434332" cy="233096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endParaRPr lang="en-US" altLang="en-US">
              <a:solidFill>
                <a:srgbClr val="1F1E5E"/>
              </a:solidFill>
            </a:endParaRPr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8492049" y="2410689"/>
            <a:ext cx="3434332" cy="233096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endParaRPr lang="en-US" altLang="en-US">
              <a:solidFill>
                <a:srgbClr val="1F1E5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79273" y="3576169"/>
            <a:ext cx="499561" cy="2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896304" y="3576167"/>
            <a:ext cx="499561" cy="2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6215" y="4748440"/>
            <a:ext cx="164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irst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600219" y="4673399"/>
            <a:ext cx="363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prediction is…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41672" y="4672888"/>
            <a:ext cx="164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15" y="5427180"/>
            <a:ext cx="9197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Was your prediction confirmed? _______</a:t>
            </a:r>
          </a:p>
          <a:p>
            <a:r>
              <a:rPr lang="en-US" sz="3200" dirty="0" smtClean="0"/>
              <a:t>If not, what happened instead?___________________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883678" y="6129361"/>
            <a:ext cx="2066602" cy="536945"/>
            <a:chOff x="5119918" y="2442029"/>
            <a:chExt cx="6641290" cy="1990272"/>
          </a:xfrm>
        </p:grpSpPr>
        <p:grpSp>
          <p:nvGrpSpPr>
            <p:cNvPr id="20" name="Group 19"/>
            <p:cNvGrpSpPr/>
            <p:nvPr/>
          </p:nvGrpSpPr>
          <p:grpSpPr>
            <a:xfrm>
              <a:off x="6934817" y="2442029"/>
              <a:ext cx="4826391" cy="1990272"/>
              <a:chOff x="1770406" y="2646003"/>
              <a:chExt cx="4418869" cy="1702793"/>
            </a:xfrm>
          </p:grpSpPr>
          <p:pic>
            <p:nvPicPr>
              <p:cNvPr id="22" name="Picture 4" descr="http://www.realestatepropertiessantafe.com/wp-content/uploads/2014/12/crystal-bal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820" y="2736341"/>
                <a:ext cx="1612455" cy="1612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3" name="Picture 4" descr="http://peoplesofttutorial.com/wp-content/uploads/2013/05/book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201" y="2646003"/>
                <a:ext cx="1556259" cy="161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http://www.clker.com/cliparts/2/f/6/1/11949856271997454136tasto_2_architetto_franc_01.svg.med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406" y="3233048"/>
                <a:ext cx="644338" cy="64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0" descr="https://cdn2.iconfinder.com/data/icons/windows-8-metro-style/512/equal_sign-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1" t="23030" r="19925" b="23605"/>
              <a:stretch/>
            </p:blipFill>
            <p:spPr bwMode="auto">
              <a:xfrm>
                <a:off x="4044484" y="3274133"/>
                <a:ext cx="593901" cy="536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http://elaanisvital.com/final_png/icon_-35.png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17584" r="21284" b="17252"/>
            <a:stretch/>
          </p:blipFill>
          <p:spPr bwMode="auto">
            <a:xfrm flipH="1">
              <a:off x="5119918" y="2530658"/>
              <a:ext cx="1580723" cy="17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67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 bar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8830" y1="3846" x2="80201" y2="56838"/>
                        <a14:foregroundMark x1="98580" y1="48291" x2="98413" y2="75641"/>
                        <a14:foregroundMark x1="94737" y1="70085" x2="70593" y2="57692"/>
                        <a14:foregroundMark x1="28237" y1="90598" x2="10109" y2="92308"/>
                        <a14:foregroundMark x1="71011" y1="58547" x2="68254" y2="58547"/>
                        <a14:foregroundMark x1="11529" y1="91453" x2="501" y2="74786"/>
                        <a14:backgroundMark x1="33083" y1="96154" x2="21387" y2="9871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7208"/>
          </a:xfrm>
          <a:prstGeom prst="rect">
            <a:avLst/>
          </a:prstGeom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07848" y="5738651"/>
            <a:ext cx="955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lephant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lephant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lephant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lephant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lephan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lephan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lephan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lephan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lephant" pitchFamily="18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2" name="Rectangle 1"/>
          <p:cNvSpPr/>
          <p:nvPr/>
        </p:nvSpPr>
        <p:spPr>
          <a:xfrm>
            <a:off x="521741" y="1774628"/>
            <a:ext cx="114173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 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predict that 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__________ 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will happen 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because_____________.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At 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first 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 thought 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___________, but now I 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expec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t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____________.</a:t>
            </a:r>
            <a:endParaRPr lang="en-US" sz="3400" b="1" i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 foresee 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___________ will__________ because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_____________.</a:t>
            </a:r>
            <a:endParaRPr lang="en-US" sz="3400" b="1" i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Since 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____________, I can assume that __________ will 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I wish to change my prediction to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_______ 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because 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________________.</a:t>
            </a:r>
            <a:endParaRPr lang="en-US" sz="34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My 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prediction was 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confirmed/verified 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when 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____________________.</a:t>
            </a:r>
            <a:endParaRPr lang="en-US" sz="34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My </a:t>
            </a: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prediction was 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refuted when _________________.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>
                <a:latin typeface="Aparajita" panose="020B0604020202020204" pitchFamily="34" charset="0"/>
                <a:cs typeface="Aparajita" panose="020B0604020202020204" pitchFamily="34" charset="0"/>
              </a:rPr>
              <a:t>After analyzing the text features, I hypothesize </a:t>
            </a:r>
            <a:r>
              <a:rPr lang="en-US" sz="3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that_______________.</a:t>
            </a:r>
            <a:endParaRPr lang="en-US" sz="3400" b="1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629951" y="254000"/>
            <a:ext cx="11012487" cy="1536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0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Sentence Frames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020300" y="6129361"/>
            <a:ext cx="1929980" cy="536945"/>
            <a:chOff x="5119918" y="2442029"/>
            <a:chExt cx="6641290" cy="1990272"/>
          </a:xfrm>
        </p:grpSpPr>
        <p:grpSp>
          <p:nvGrpSpPr>
            <p:cNvPr id="14" name="Group 13"/>
            <p:cNvGrpSpPr/>
            <p:nvPr/>
          </p:nvGrpSpPr>
          <p:grpSpPr>
            <a:xfrm>
              <a:off x="6934817" y="2442029"/>
              <a:ext cx="4826391" cy="1990272"/>
              <a:chOff x="1770406" y="2646003"/>
              <a:chExt cx="4418869" cy="1702793"/>
            </a:xfrm>
          </p:grpSpPr>
          <p:pic>
            <p:nvPicPr>
              <p:cNvPr id="16" name="Picture 4" descr="http://www.realestatepropertiessantafe.com/wp-content/uploads/2014/12/crystal-bal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820" y="2736341"/>
                <a:ext cx="1612455" cy="1612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7" name="Picture 4" descr="http://peoplesofttutorial.com/wp-content/uploads/2013/05/book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201" y="2646003"/>
                <a:ext cx="1556259" cy="161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http://www.clker.com/cliparts/2/f/6/1/11949856271997454136tasto_2_architetto_franc_01.svg.med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406" y="3233048"/>
                <a:ext cx="644338" cy="64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https://cdn2.iconfinder.com/data/icons/windows-8-metro-style/512/equal_sign-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1" t="23030" r="19925" b="23605"/>
              <a:stretch/>
            </p:blipFill>
            <p:spPr bwMode="auto">
              <a:xfrm>
                <a:off x="4044484" y="3274133"/>
                <a:ext cx="593901" cy="536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http://elaanisvital.com/final_png/icon_-35.png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17584" r="21284" b="17252"/>
            <a:stretch/>
          </p:blipFill>
          <p:spPr bwMode="auto">
            <a:xfrm flipH="1">
              <a:off x="5119918" y="2530658"/>
              <a:ext cx="1580723" cy="17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4066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www.cakeandallie.com/wp-content/uploads/2011/12/DSC_01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/>
          <a:stretch/>
        </p:blipFill>
        <p:spPr bwMode="auto">
          <a:xfrm>
            <a:off x="8072081" y="1"/>
            <a:ext cx="41199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cakeandallie.com/wp-content/uploads/2011/12/DSC_0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47" y="-837"/>
            <a:ext cx="46578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akeandallie.com/wp-content/uploads/2011/12/DSC_01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/>
          <a:stretch/>
        </p:blipFill>
        <p:spPr bwMode="auto">
          <a:xfrm>
            <a:off x="0" y="1"/>
            <a:ext cx="41199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4695" y="288705"/>
            <a:ext cx="11012487" cy="1536700"/>
          </a:xfrm>
          <a:solidFill>
            <a:schemeClr val="tx1">
              <a:alpha val="57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altLang="en-US" sz="9500" b="1" dirty="0" smtClean="0">
                <a:solidFill>
                  <a:schemeClr val="bg1"/>
                </a:solidFill>
              </a:rPr>
              <a:t>Making </a:t>
            </a:r>
            <a:r>
              <a:rPr lang="en-US" altLang="en-US" sz="9500" b="1" dirty="0">
                <a:solidFill>
                  <a:schemeClr val="bg1"/>
                </a:solidFill>
              </a:rPr>
              <a:t>Predictions</a:t>
            </a:r>
            <a:endParaRPr lang="en-US" altLang="en-US" sz="9500" b="1" dirty="0" smtClean="0">
              <a:solidFill>
                <a:schemeClr val="bg1"/>
              </a:solidFill>
            </a:endParaRPr>
          </a:p>
        </p:txBody>
      </p:sp>
      <p:pic>
        <p:nvPicPr>
          <p:cNvPr id="17" name="Picture 2" descr="http://4.bp.blogspot.com/-3b9T2AhFtZ4/UGCuC9D7toI/AAAAAAAADDc/4x5IlRbzIUc/s1600/gingerbread+m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4" t="51845" r="4594" b="5349"/>
          <a:stretch/>
        </p:blipFill>
        <p:spPr bwMode="auto">
          <a:xfrm>
            <a:off x="8948309" y="2746425"/>
            <a:ext cx="3175323" cy="223488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7086" y="2746425"/>
            <a:ext cx="8925361" cy="2246044"/>
            <a:chOff x="318690" y="2494763"/>
            <a:chExt cx="8925361" cy="2246044"/>
          </a:xfrm>
        </p:grpSpPr>
        <p:pic>
          <p:nvPicPr>
            <p:cNvPr id="1026" name="Picture 2" descr="http://4.bp.blogspot.com/-3b9T2AhFtZ4/UGCuC9D7toI/AAAAAAAADDc/4x5IlRbzIUc/s1600/gingerbread+man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5" t="2996" r="56696" b="52149"/>
            <a:stretch/>
          </p:blipFill>
          <p:spPr bwMode="auto">
            <a:xfrm>
              <a:off x="318690" y="2495517"/>
              <a:ext cx="2522107" cy="224529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598744" y="2494763"/>
              <a:ext cx="6645307" cy="2246044"/>
              <a:chOff x="2598744" y="2494763"/>
              <a:chExt cx="6645307" cy="2246044"/>
            </a:xfrm>
          </p:grpSpPr>
          <p:pic>
            <p:nvPicPr>
              <p:cNvPr id="15" name="Picture 2" descr="http://4.bp.blogspot.com/-3b9T2AhFtZ4/UGCuC9D7toI/AAAAAAAADDc/4x5IlRbzIUc/s1600/gingerbread+man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3" t="50000" r="56113" b="5463"/>
              <a:stretch/>
            </p:blipFill>
            <p:spPr bwMode="auto">
              <a:xfrm>
                <a:off x="6291253" y="2494763"/>
                <a:ext cx="2441352" cy="224604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4.bp.blogspot.com/-3b9T2AhFtZ4/UGCuC9D7toI/AAAAAAAADDc/4x5IlRbzIUc/s1600/gingerbread+man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46" t="2341" r="7176" b="53187"/>
              <a:stretch/>
            </p:blipFill>
            <p:spPr bwMode="auto">
              <a:xfrm>
                <a:off x="3367243" y="2495516"/>
                <a:ext cx="2512857" cy="2245291"/>
              </a:xfrm>
              <a:prstGeom prst="rect">
                <a:avLst/>
              </a:prstGeom>
              <a:no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" name="Straight Arrow Connector 3"/>
              <p:cNvCxnSpPr/>
              <p:nvPr/>
            </p:nvCxnSpPr>
            <p:spPr>
              <a:xfrm>
                <a:off x="2598744" y="3750428"/>
                <a:ext cx="829503" cy="0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603041" y="3690856"/>
                <a:ext cx="829503" cy="0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8414548" y="3663917"/>
                <a:ext cx="829503" cy="0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https://cdn4.iconfinder.com/data/icons/defaulticon/icons/png/256x256/help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45" y="2640721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88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ysonibele.com/Main/Animations/adMouse/adMouse_Lactaid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9613" y="495300"/>
            <a:ext cx="11012487" cy="1536700"/>
          </a:xfrm>
        </p:spPr>
        <p:txBody>
          <a:bodyPr>
            <a:noAutofit/>
          </a:bodyPr>
          <a:lstStyle/>
          <a:p>
            <a:pPr algn="ctr"/>
            <a:r>
              <a:rPr lang="en-US" altLang="en-US" sz="9600" b="1" dirty="0">
                <a:solidFill>
                  <a:schemeClr val="bg1"/>
                </a:solidFill>
              </a:rPr>
              <a:t>Making Predictions</a:t>
            </a:r>
            <a:endParaRPr lang="en-US" altLang="en-US" sz="11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0152" y="5271246"/>
            <a:ext cx="6024284" cy="1015663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“Mr</a:t>
            </a:r>
            <a:r>
              <a:rPr lang="en-US" sz="6000" b="1" dirty="0">
                <a:solidFill>
                  <a:schemeClr val="bg1"/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. </a:t>
            </a:r>
            <a:r>
              <a:rPr lang="en-US" sz="6000" b="1" dirty="0" smtClean="0">
                <a:solidFill>
                  <a:schemeClr val="bg1"/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Nibbles”</a:t>
            </a:r>
            <a:endParaRPr lang="en-US" sz="6000" b="1" dirty="0">
              <a:solidFill>
                <a:schemeClr val="bg1"/>
              </a:solidFill>
              <a:latin typeface="Tw Cen MT" panose="020B0602020104020603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bar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5"/>
            <a:ext cx="6858000" cy="1998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31715" y="783671"/>
            <a:ext cx="9086850" cy="860425"/>
          </a:xfrm>
        </p:spPr>
        <p:txBody>
          <a:bodyPr>
            <a:noAutofit/>
          </a:bodyPr>
          <a:lstStyle/>
          <a:p>
            <a:r>
              <a:rPr lang="en-US" sz="6600" b="1" dirty="0">
                <a:cs typeface="Aharoni" panose="02010803020104030203" pitchFamily="2" charset="-79"/>
              </a:rPr>
              <a:t>DISTRICT GOALS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1715" y="1644096"/>
            <a:ext cx="7080739" cy="42165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1.  100 percent graduation</a:t>
            </a:r>
          </a:p>
          <a:p>
            <a:endParaRPr lang="en-US" sz="16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2.  Proficiency for all</a:t>
            </a:r>
          </a:p>
          <a:p>
            <a:endParaRPr lang="en-US" sz="16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3.  100 percent attendance</a:t>
            </a:r>
          </a:p>
          <a:p>
            <a:endParaRPr lang="en-US" sz="16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4.  Parent and community engagement</a:t>
            </a:r>
          </a:p>
          <a:p>
            <a:endParaRPr lang="en-US" sz="16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5.  School safety</a:t>
            </a:r>
          </a:p>
        </p:txBody>
      </p:sp>
    </p:spTree>
    <p:extLst>
      <p:ext uri="{BB962C8B-B14F-4D97-AF65-F5344CB8AC3E}">
        <p14:creationId xmlns:p14="http://schemas.microsoft.com/office/powerpoint/2010/main" val="756826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 bar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8830" y1="3846" x2="80201" y2="56838"/>
                        <a14:foregroundMark x1="98580" y1="48291" x2="98413" y2="75641"/>
                        <a14:foregroundMark x1="94737" y1="70085" x2="70593" y2="57692"/>
                        <a14:foregroundMark x1="28237" y1="90598" x2="10109" y2="92308"/>
                        <a14:foregroundMark x1="71011" y1="58547" x2="68254" y2="58547"/>
                        <a14:foregroundMark x1="11529" y1="91453" x2="501" y2="74786"/>
                        <a14:backgroundMark x1="33083" y1="96154" x2="21387" y2="9871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7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082" y="1814559"/>
            <a:ext cx="11011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“Mr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. </a:t>
            </a:r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Nibbles”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parajit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1668" y="2830222"/>
            <a:ext cx="114112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</a:t>
            </a:r>
            <a:r>
              <a:rPr lang="en-US" sz="3800" b="1" dirty="0">
                <a:latin typeface="Aparajita" panose="020B0604020202020204" pitchFamily="34" charset="0"/>
                <a:cs typeface="Aparajita" panose="020B0604020202020204" pitchFamily="34" charset="0"/>
              </a:rPr>
              <a:t>event is most likely to occur next?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9624" y="3270376"/>
            <a:ext cx="114112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Mr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. Nibbles is going to get caught in that mousetrap.</a:t>
            </a:r>
            <a:endParaRPr lang="en-US" sz="32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1668" y="3793496"/>
            <a:ext cx="114112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evidence from the text and from your own experiences support your prediction?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9624" y="4884018"/>
            <a:ext cx="1141127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believe this because the device that Mr. Nibbles encounters is a mousetrap. He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is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attempting to remove cheese from a mousetrap. This will probably cause him </a:t>
            </a:r>
            <a:endParaRPr lang="en-US" sz="32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to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get caught by the mousetrap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83678" y="6129361"/>
            <a:ext cx="2066602" cy="659007"/>
            <a:chOff x="5119918" y="2442029"/>
            <a:chExt cx="6641290" cy="1990272"/>
          </a:xfrm>
        </p:grpSpPr>
        <p:grpSp>
          <p:nvGrpSpPr>
            <p:cNvPr id="22" name="Group 21"/>
            <p:cNvGrpSpPr/>
            <p:nvPr/>
          </p:nvGrpSpPr>
          <p:grpSpPr>
            <a:xfrm>
              <a:off x="6934817" y="2442029"/>
              <a:ext cx="4826391" cy="1990272"/>
              <a:chOff x="1770406" y="2646003"/>
              <a:chExt cx="4418869" cy="1702793"/>
            </a:xfrm>
          </p:grpSpPr>
          <p:pic>
            <p:nvPicPr>
              <p:cNvPr id="24" name="Picture 4" descr="http://www.realestatepropertiessantafe.com/wp-content/uploads/2014/12/crystal-bal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820" y="2736341"/>
                <a:ext cx="1612455" cy="1612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5" name="Picture 4" descr="http://peoplesofttutorial.com/wp-content/uploads/2013/05/book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201" y="2646003"/>
                <a:ext cx="1556259" cy="161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http://www.clker.com/cliparts/2/f/6/1/11949856271997454136tasto_2_architetto_franc_01.svg.med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406" y="3233048"/>
                <a:ext cx="644338" cy="64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0" descr="https://cdn2.iconfinder.com/data/icons/windows-8-metro-style/512/equal_sign-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1" t="23030" r="19925" b="23605"/>
              <a:stretch/>
            </p:blipFill>
            <p:spPr bwMode="auto">
              <a:xfrm>
                <a:off x="4044484" y="3274133"/>
                <a:ext cx="593901" cy="536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" descr="http://elaanisvital.com/final_png/icon_-35.png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17584" r="21284" b="17252"/>
            <a:stretch/>
          </p:blipFill>
          <p:spPr bwMode="auto">
            <a:xfrm flipH="1">
              <a:off x="5119918" y="2530658"/>
              <a:ext cx="1580723" cy="17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0799" y="292100"/>
            <a:ext cx="12090401" cy="1536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Making Predictions</a:t>
            </a:r>
          </a:p>
        </p:txBody>
      </p:sp>
    </p:spTree>
    <p:extLst>
      <p:ext uri="{BB962C8B-B14F-4D97-AF65-F5344CB8AC3E}">
        <p14:creationId xmlns:p14="http://schemas.microsoft.com/office/powerpoint/2010/main" val="3803980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vn.us/wp-content/uploads/2013/05/Standardized-Testing-Changes-in-CA-with-AB484.jpg?963c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9835" y="540327"/>
            <a:ext cx="10972800" cy="1324507"/>
          </a:xfrm>
          <a:solidFill>
            <a:schemeClr val="tx1">
              <a:alpha val="59000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400" b="1" dirty="0" smtClean="0">
                <a:solidFill>
                  <a:schemeClr val="bg1"/>
                </a:solidFill>
              </a:rPr>
              <a:t>What are the benefits of using the strategy </a:t>
            </a:r>
            <a:r>
              <a:rPr lang="en-US" altLang="en-US" sz="4400" b="1" i="1" dirty="0" smtClean="0">
                <a:solidFill>
                  <a:schemeClr val="bg1"/>
                </a:solidFill>
              </a:rPr>
              <a:t>Making </a:t>
            </a:r>
            <a:r>
              <a:rPr lang="en-US" altLang="en-US" sz="4400" b="1" i="1" dirty="0">
                <a:solidFill>
                  <a:schemeClr val="bg1"/>
                </a:solidFill>
              </a:rPr>
              <a:t>P</a:t>
            </a:r>
            <a:r>
              <a:rPr lang="en-US" altLang="en-US" sz="4400" b="1" i="1" dirty="0" smtClean="0">
                <a:solidFill>
                  <a:schemeClr val="bg1"/>
                </a:solidFill>
              </a:rPr>
              <a:t>redictions </a:t>
            </a:r>
            <a:r>
              <a:rPr lang="en-US" altLang="en-US" sz="4400" b="1" dirty="0" smtClean="0">
                <a:solidFill>
                  <a:schemeClr val="bg1"/>
                </a:solidFill>
              </a:rPr>
              <a:t>during reading?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32954" y="2288095"/>
            <a:ext cx="9507952" cy="707886"/>
            <a:chOff x="1438240" y="2288095"/>
            <a:chExt cx="10448960" cy="707886"/>
          </a:xfrm>
          <a:solidFill>
            <a:schemeClr val="tx1">
              <a:alpha val="59000"/>
            </a:schemeClr>
          </a:solidFill>
        </p:grpSpPr>
        <p:sp>
          <p:nvSpPr>
            <p:cNvPr id="10" name="Oval 9"/>
            <p:cNvSpPr/>
            <p:nvPr/>
          </p:nvSpPr>
          <p:spPr>
            <a:xfrm>
              <a:off x="1438240" y="2466673"/>
              <a:ext cx="352359" cy="350729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6198" y="2288095"/>
              <a:ext cx="990100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A. Improves the ability to draw inferences</a:t>
              </a:r>
              <a:endParaRPr lang="en-US" sz="4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7201" y="3167803"/>
            <a:ext cx="9523705" cy="707886"/>
            <a:chOff x="1417225" y="3167803"/>
            <a:chExt cx="9529816" cy="707886"/>
          </a:xfrm>
        </p:grpSpPr>
        <p:sp>
          <p:nvSpPr>
            <p:cNvPr id="11" name="Oval 10"/>
            <p:cNvSpPr/>
            <p:nvPr/>
          </p:nvSpPr>
          <p:spPr>
            <a:xfrm>
              <a:off x="1417225" y="3420327"/>
              <a:ext cx="352359" cy="350729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6197" y="3167803"/>
              <a:ext cx="8960844" cy="707886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B.</a:t>
              </a:r>
              <a:r>
                <a:rPr lang="en-US" sz="11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     </a:t>
              </a:r>
              <a:r>
                <a:rPr lang="en-US" sz="4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Improves retention </a:t>
              </a:r>
              <a:endParaRPr lang="en-US" sz="4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93429" y="4126225"/>
            <a:ext cx="9561360" cy="1323439"/>
            <a:chOff x="1379546" y="4177783"/>
            <a:chExt cx="9760678" cy="1323439"/>
          </a:xfrm>
        </p:grpSpPr>
        <p:sp>
          <p:nvSpPr>
            <p:cNvPr id="9" name="Oval 8"/>
            <p:cNvSpPr/>
            <p:nvPr/>
          </p:nvSpPr>
          <p:spPr>
            <a:xfrm>
              <a:off x="1379546" y="4679985"/>
              <a:ext cx="352359" cy="350729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6197" y="4177783"/>
              <a:ext cx="9154027" cy="132343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C. You can enjoy a future career with the Psychic Network.</a:t>
              </a:r>
              <a:endParaRPr lang="en-US" sz="4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17201" y="5655699"/>
            <a:ext cx="9537588" cy="923330"/>
            <a:chOff x="1423337" y="5403096"/>
            <a:chExt cx="9537588" cy="923330"/>
          </a:xfrm>
          <a:solidFill>
            <a:schemeClr val="tx1">
              <a:alpha val="58000"/>
            </a:schemeClr>
          </a:solidFill>
        </p:grpSpPr>
        <p:sp>
          <p:nvSpPr>
            <p:cNvPr id="15" name="TextBox 14"/>
            <p:cNvSpPr txBox="1"/>
            <p:nvPr/>
          </p:nvSpPr>
          <p:spPr>
            <a:xfrm>
              <a:off x="2000081" y="5403096"/>
              <a:ext cx="8960844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D</a:t>
              </a:r>
              <a:r>
                <a:rPr lang="en-US" sz="4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.</a:t>
              </a:r>
              <a:r>
                <a:rPr lang="en-US" sz="54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4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A and B</a:t>
              </a:r>
              <a:endParaRPr lang="en-US" sz="4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23337" y="5689396"/>
              <a:ext cx="352359" cy="350729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1424029" y="5941999"/>
            <a:ext cx="338476" cy="3507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34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 bar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8830" y1="3846" x2="80201" y2="56838"/>
                        <a14:foregroundMark x1="98580" y1="48291" x2="98413" y2="75641"/>
                        <a14:foregroundMark x1="94737" y1="70085" x2="70593" y2="57692"/>
                        <a14:foregroundMark x1="28237" y1="90598" x2="10109" y2="92308"/>
                        <a14:foregroundMark x1="71011" y1="58547" x2="68254" y2="58547"/>
                        <a14:foregroundMark x1="11529" y1="91453" x2="501" y2="74786"/>
                        <a14:backgroundMark x1="33083" y1="96154" x2="21387" y2="9871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72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0362" y="1903417"/>
            <a:ext cx="114112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PREDICTING VOCABULARY</a:t>
            </a:r>
          </a:p>
          <a:p>
            <a:endParaRPr lang="en-US" sz="900" b="1" dirty="0" smtClean="0">
              <a:solidFill>
                <a:schemeClr val="accent2"/>
              </a:solidFill>
              <a:latin typeface="Tw Cen MT" panose="020B0602020104020603" pitchFamily="34" charset="0"/>
              <a:cs typeface="Aparajita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Select 3-4 words from a book/poem/article that your child is going to read.</a:t>
            </a:r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Ask your child to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predict the definitions of the words based on word parts, root words, and prior knowledge.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Ask your child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to write sentences that 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he/she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might expect to see in the selection.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Ask your child to read and to evaluate his/her sentences.</a:t>
            </a:r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83678" y="6129361"/>
            <a:ext cx="2066602" cy="659007"/>
            <a:chOff x="5119918" y="2442029"/>
            <a:chExt cx="6641290" cy="1990272"/>
          </a:xfrm>
        </p:grpSpPr>
        <p:grpSp>
          <p:nvGrpSpPr>
            <p:cNvPr id="22" name="Group 21"/>
            <p:cNvGrpSpPr/>
            <p:nvPr/>
          </p:nvGrpSpPr>
          <p:grpSpPr>
            <a:xfrm>
              <a:off x="6934817" y="2442029"/>
              <a:ext cx="4826391" cy="1990272"/>
              <a:chOff x="1770406" y="2646003"/>
              <a:chExt cx="4418869" cy="1702793"/>
            </a:xfrm>
          </p:grpSpPr>
          <p:pic>
            <p:nvPicPr>
              <p:cNvPr id="24" name="Picture 4" descr="http://www.realestatepropertiessantafe.com/wp-content/uploads/2014/12/crystal-bal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820" y="2736341"/>
                <a:ext cx="1612455" cy="1612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5" name="Picture 4" descr="http://peoplesofttutorial.com/wp-content/uploads/2013/05/book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201" y="2646003"/>
                <a:ext cx="1556259" cy="161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http://www.clker.com/cliparts/2/f/6/1/11949856271997454136tasto_2_architetto_franc_01.svg.med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406" y="3233048"/>
                <a:ext cx="644338" cy="64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0" descr="https://cdn2.iconfinder.com/data/icons/windows-8-metro-style/512/equal_sign-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1" t="23030" r="19925" b="23605"/>
              <a:stretch/>
            </p:blipFill>
            <p:spPr bwMode="auto">
              <a:xfrm>
                <a:off x="4044484" y="3274133"/>
                <a:ext cx="593901" cy="536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" descr="http://elaanisvital.com/final_png/icon_-35.png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17584" r="21284" b="17252"/>
            <a:stretch/>
          </p:blipFill>
          <p:spPr bwMode="auto">
            <a:xfrm flipH="1">
              <a:off x="5119918" y="2530658"/>
              <a:ext cx="1580723" cy="17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0799" y="292100"/>
            <a:ext cx="12090401" cy="1536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Home Practice</a:t>
            </a:r>
          </a:p>
        </p:txBody>
      </p:sp>
    </p:spTree>
    <p:extLst>
      <p:ext uri="{BB962C8B-B14F-4D97-AF65-F5344CB8AC3E}">
        <p14:creationId xmlns:p14="http://schemas.microsoft.com/office/powerpoint/2010/main" val="1555594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 bar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8830" y1="3846" x2="80201" y2="56838"/>
                        <a14:foregroundMark x1="98580" y1="48291" x2="98413" y2="75641"/>
                        <a14:foregroundMark x1="94737" y1="70085" x2="70593" y2="57692"/>
                        <a14:foregroundMark x1="28237" y1="90598" x2="10109" y2="92308"/>
                        <a14:foregroundMark x1="71011" y1="58547" x2="68254" y2="58547"/>
                        <a14:foregroundMark x1="11529" y1="91453" x2="501" y2="74786"/>
                        <a14:backgroundMark x1="33083" y1="96154" x2="21387" y2="9871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72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0361" y="1986231"/>
            <a:ext cx="11411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TOUR OF A BOOK</a:t>
            </a:r>
          </a:p>
          <a:p>
            <a:endParaRPr lang="en-US" sz="1600" b="1" dirty="0" smtClean="0">
              <a:solidFill>
                <a:schemeClr val="accent2"/>
              </a:solidFill>
              <a:latin typeface="Tw Cen MT" panose="020B0602020104020603" pitchFamily="34" charset="0"/>
              <a:cs typeface="Aparajita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Using a book,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a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sk your child to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make a list of the 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different text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features that supply clues about the 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text such as: chapter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titles, 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pictures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, maps, table of contents, 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and book cover.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Based on this information, ask your child to make a prediction about what the text will be.</a:t>
            </a:r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83678" y="6129361"/>
            <a:ext cx="2066602" cy="659007"/>
            <a:chOff x="5119918" y="2442029"/>
            <a:chExt cx="6641290" cy="1990272"/>
          </a:xfrm>
        </p:grpSpPr>
        <p:grpSp>
          <p:nvGrpSpPr>
            <p:cNvPr id="22" name="Group 21"/>
            <p:cNvGrpSpPr/>
            <p:nvPr/>
          </p:nvGrpSpPr>
          <p:grpSpPr>
            <a:xfrm>
              <a:off x="6934817" y="2442029"/>
              <a:ext cx="4826391" cy="1990272"/>
              <a:chOff x="1770406" y="2646003"/>
              <a:chExt cx="4418869" cy="1702793"/>
            </a:xfrm>
          </p:grpSpPr>
          <p:pic>
            <p:nvPicPr>
              <p:cNvPr id="24" name="Picture 4" descr="http://www.realestatepropertiessantafe.com/wp-content/uploads/2014/12/crystal-bal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820" y="2736341"/>
                <a:ext cx="1612455" cy="1612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5" name="Picture 4" descr="http://peoplesofttutorial.com/wp-content/uploads/2013/05/book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201" y="2646003"/>
                <a:ext cx="1556259" cy="161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http://www.clker.com/cliparts/2/f/6/1/11949856271997454136tasto_2_architetto_franc_01.svg.med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406" y="3233048"/>
                <a:ext cx="644338" cy="64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0" descr="https://cdn2.iconfinder.com/data/icons/windows-8-metro-style/512/equal_sign-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1" t="23030" r="19925" b="23605"/>
              <a:stretch/>
            </p:blipFill>
            <p:spPr bwMode="auto">
              <a:xfrm>
                <a:off x="4044484" y="3274133"/>
                <a:ext cx="593901" cy="536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" descr="http://elaanisvital.com/final_png/icon_-35.png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17584" r="21284" b="17252"/>
            <a:stretch/>
          </p:blipFill>
          <p:spPr bwMode="auto">
            <a:xfrm flipH="1">
              <a:off x="5119918" y="2530658"/>
              <a:ext cx="1580723" cy="17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0799" y="292100"/>
            <a:ext cx="12090401" cy="1536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Home Practice</a:t>
            </a:r>
          </a:p>
        </p:txBody>
      </p:sp>
    </p:spTree>
    <p:extLst>
      <p:ext uri="{BB962C8B-B14F-4D97-AF65-F5344CB8AC3E}">
        <p14:creationId xmlns:p14="http://schemas.microsoft.com/office/powerpoint/2010/main" val="1130277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 bar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8830" y1="3846" x2="80201" y2="56838"/>
                        <a14:foregroundMark x1="98580" y1="48291" x2="98413" y2="75641"/>
                        <a14:foregroundMark x1="94737" y1="70085" x2="70593" y2="57692"/>
                        <a14:foregroundMark x1="28237" y1="90598" x2="10109" y2="92308"/>
                        <a14:foregroundMark x1="71011" y1="58547" x2="68254" y2="58547"/>
                        <a14:foregroundMark x1="11529" y1="91453" x2="501" y2="74786"/>
                        <a14:backgroundMark x1="33083" y1="96154" x2="21387" y2="9871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72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0362" y="1763717"/>
            <a:ext cx="11411275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NEWS STORIES</a:t>
            </a:r>
          </a:p>
          <a:p>
            <a:endParaRPr lang="en-US" sz="900" b="1" dirty="0" smtClean="0">
              <a:solidFill>
                <a:schemeClr val="accent2"/>
              </a:solidFill>
              <a:latin typeface="Tw Cen MT" panose="020B0602020104020603" pitchFamily="34" charset="0"/>
              <a:cs typeface="Aparajita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Select a newspaper article.</a:t>
            </a:r>
            <a:endParaRPr lang="en-US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Ask your child to cover the story with a piece of paper, showing only the headline.</a:t>
            </a:r>
            <a:endParaRPr lang="en-US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Ask your child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to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read the headline aloud to make a prediction about the story and answer who,  what, where, when, why, and how.</a:t>
            </a:r>
            <a:endParaRPr lang="en-US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Ask your child to read the first paragraph of the story and discuss whether he/she can confirm or reject prediction.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Continue reading and stopping along the way to make predictions.</a:t>
            </a:r>
            <a:endParaRPr lang="en-US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83678" y="6129361"/>
            <a:ext cx="2066602" cy="659007"/>
            <a:chOff x="5119918" y="2442029"/>
            <a:chExt cx="6641290" cy="1990272"/>
          </a:xfrm>
        </p:grpSpPr>
        <p:grpSp>
          <p:nvGrpSpPr>
            <p:cNvPr id="22" name="Group 21"/>
            <p:cNvGrpSpPr/>
            <p:nvPr/>
          </p:nvGrpSpPr>
          <p:grpSpPr>
            <a:xfrm>
              <a:off x="6934817" y="2442029"/>
              <a:ext cx="4826391" cy="1990272"/>
              <a:chOff x="1770406" y="2646003"/>
              <a:chExt cx="4418869" cy="1702793"/>
            </a:xfrm>
          </p:grpSpPr>
          <p:pic>
            <p:nvPicPr>
              <p:cNvPr id="24" name="Picture 4" descr="http://www.realestatepropertiessantafe.com/wp-content/uploads/2014/12/crystal-bal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820" y="2736341"/>
                <a:ext cx="1612455" cy="1612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5" name="Picture 4" descr="http://peoplesofttutorial.com/wp-content/uploads/2013/05/book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201" y="2646003"/>
                <a:ext cx="1556259" cy="161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http://www.clker.com/cliparts/2/f/6/1/11949856271997454136tasto_2_architetto_franc_01.svg.med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406" y="3233048"/>
                <a:ext cx="644338" cy="64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0" descr="https://cdn2.iconfinder.com/data/icons/windows-8-metro-style/512/equal_sign-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1" t="23030" r="19925" b="23605"/>
              <a:stretch/>
            </p:blipFill>
            <p:spPr bwMode="auto">
              <a:xfrm>
                <a:off x="4044484" y="3274133"/>
                <a:ext cx="593901" cy="536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" descr="http://elaanisvital.com/final_png/icon_-35.png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17584" r="21284" b="17252"/>
            <a:stretch/>
          </p:blipFill>
          <p:spPr bwMode="auto">
            <a:xfrm flipH="1">
              <a:off x="5119918" y="2530658"/>
              <a:ext cx="1580723" cy="17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0799" y="292100"/>
            <a:ext cx="12090401" cy="1536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Home Practice</a:t>
            </a:r>
          </a:p>
        </p:txBody>
      </p:sp>
    </p:spTree>
    <p:extLst>
      <p:ext uri="{BB962C8B-B14F-4D97-AF65-F5344CB8AC3E}">
        <p14:creationId xmlns:p14="http://schemas.microsoft.com/office/powerpoint/2010/main" val="628924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aryschmidt.com/wp-content/uploads/2009/07/questio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32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bar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8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increase our understanding of the reading comprehension strategy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making predictions</a:t>
            </a:r>
            <a:endParaRPr lang="en-US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use sentence frames and graphic organizers to support student use of this strategy</a:t>
            </a:r>
          </a:p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participate in learning activities in order to support learning at home</a:t>
            </a:r>
          </a:p>
          <a:p>
            <a:endParaRPr lang="en-US" dirty="0"/>
          </a:p>
        </p:txBody>
      </p:sp>
      <p:pic>
        <p:nvPicPr>
          <p:cNvPr id="5" name="Picture 2" descr="C:\Users\tony.mcklem\Pictures\PCSS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472" y="5596537"/>
            <a:ext cx="2844528" cy="9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vignette3.wikia.nocookie.net/roblox/images/5/57/Very-Basic-Checkmark-icon.png/revision/latest?cb=20131125154354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1" y="1889775"/>
            <a:ext cx="568100" cy="5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ignette3.wikia.nocookie.net/roblox/images/5/57/Very-Basic-Checkmark-icon.png/revision/latest?cb=20131125154354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1" y="4535004"/>
            <a:ext cx="568100" cy="5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vignette3.wikia.nocookie.net/roblox/images/5/57/Very-Basic-Checkmark-icon.png/revision/latest?cb=20131125154354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1" y="3206947"/>
            <a:ext cx="568100" cy="5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34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ackwellking.com/wp-content/uploads/2012/04/thank-you-not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21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25737" y="1960755"/>
            <a:ext cx="7036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cs typeface="Aharoni" panose="02010803020104030203" pitchFamily="2" charset="-79"/>
              </a:rPr>
              <a:t>f</a:t>
            </a:r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cs typeface="Aharoni" panose="02010803020104030203" pitchFamily="2" charset="-79"/>
              </a:rPr>
              <a:t>amilies.lausd.net</a:t>
            </a:r>
            <a:endParaRPr lang="en-US" sz="8000" b="1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  <a:cs typeface="Aharoni" panose="02010803020104030203" pitchFamily="2" charset="-79"/>
            </a:endParaRPr>
          </a:p>
        </p:txBody>
      </p:sp>
      <p:pic>
        <p:nvPicPr>
          <p:cNvPr id="16386" name="Picture 2" descr="C:\Users\tony.mcklem\Pictures\PCSS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84" y="3918600"/>
            <a:ext cx="5107275" cy="168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56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earlsofprofundity.files.wordpress.com/2013/01/locked-out-of-his-futu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983" y="1906073"/>
            <a:ext cx="11312033" cy="280076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2">
                    <a:lumMod val="95000"/>
                  </a:schemeClr>
                </a:solidFill>
                <a:latin typeface="Tw Cen MT" panose="020B0602020104020603" pitchFamily="34" charset="0"/>
                <a:cs typeface="Tunga" panose="020B0502040204020203" pitchFamily="34" charset="0"/>
              </a:rPr>
              <a:t>Reading is the       to learning!</a:t>
            </a:r>
            <a:endParaRPr lang="en-US" sz="8800" b="1" dirty="0">
              <a:solidFill>
                <a:schemeClr val="bg2">
                  <a:lumMod val="95000"/>
                </a:schemeClr>
              </a:solidFill>
              <a:latin typeface="Tw Cen MT" panose="020B0602020104020603" pitchFamily="34" charset="0"/>
              <a:cs typeface="Tunga" panose="020B0502040204020203" pitchFamily="34" charset="0"/>
            </a:endParaRPr>
          </a:p>
        </p:txBody>
      </p:sp>
      <p:pic>
        <p:nvPicPr>
          <p:cNvPr id="2052" name="Picture 4" descr="http://simpleicon.com/wp-content/uploads/key-1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7155" flipH="1">
            <a:off x="8249203" y="2024590"/>
            <a:ext cx="1466506" cy="14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15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playbuzz.com/cdn/44f58a91-2b79-415e-8b8e-ba299d4242b0/39eccd6d-0120-4f90-85e6-a7ee68b9aa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974" y="3018670"/>
            <a:ext cx="9509125" cy="1107996"/>
          </a:xfrm>
          <a:prstGeom prst="rect">
            <a:avLst/>
          </a:prstGeom>
          <a:solidFill>
            <a:schemeClr val="tx1">
              <a:lumMod val="95000"/>
              <a:lumOff val="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Something Memorable…</a:t>
            </a:r>
            <a:endParaRPr lang="en-US" sz="6600" b="1" dirty="0"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AutoShape 4" descr="http://scottfillmer.me/wp-content/uploads/2010/08/clock-macro-time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01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1.tnwcdn.com/wp-content/blogs.dir/1/files/2013/10/girl-reading-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1041400" y="1525610"/>
            <a:ext cx="10109200" cy="2832100"/>
          </a:xfrm>
          <a:solidFill>
            <a:schemeClr val="bg2">
              <a:lumMod val="10000"/>
              <a:alpha val="48000"/>
            </a:schemeClr>
          </a:solidFill>
        </p:spPr>
        <p:txBody>
          <a:bodyPr>
            <a:noAutofit/>
          </a:bodyPr>
          <a:lstStyle/>
          <a:p>
            <a:r>
              <a:rPr lang="en-US" altLang="en-US" sz="7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Reading Comprehension </a:t>
            </a:r>
            <a:r>
              <a:rPr lang="en-US" altLang="en-US" sz="5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</a:t>
            </a:r>
            <a:r>
              <a:rPr lang="en-US" altLang="en-US" sz="5600" b="1" dirty="0" smtClean="0">
                <a:solidFill>
                  <a:schemeClr val="bg2">
                    <a:lumMod val="1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5600" b="1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the ability to read text, process it and understand its meaning</a:t>
            </a:r>
            <a:r>
              <a:rPr lang="en-US" altLang="en-US" sz="5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  <a:r>
              <a:rPr lang="en-US" altLang="en-US" sz="5600" b="1" dirty="0" smtClean="0">
                <a:solidFill>
                  <a:schemeClr val="bg2">
                    <a:lumMod val="10000"/>
                  </a:schemeClr>
                </a:solidFill>
                <a:latin typeface="Tw Cen MT" panose="020B0602020104020603" pitchFamily="34" charset="0"/>
              </a:rPr>
              <a:t>  </a:t>
            </a:r>
            <a:endParaRPr lang="en-US" sz="5600" dirty="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0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retchenrubin.com/wp-content/uploads/2014/04/stack-of-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0" y="762000"/>
            <a:ext cx="11658601" cy="5499100"/>
          </a:xfrm>
          <a:prstGeom prst="rect">
            <a:avLst/>
          </a:prstGeom>
          <a:ln w="57150"/>
        </p:spPr>
      </p:sp>
      <p:sp>
        <p:nvSpPr>
          <p:cNvPr id="8" name="Freeform 7"/>
          <p:cNvSpPr/>
          <p:nvPr/>
        </p:nvSpPr>
        <p:spPr>
          <a:xfrm>
            <a:off x="4773442" y="4727370"/>
            <a:ext cx="2746716" cy="1648029"/>
          </a:xfrm>
          <a:custGeom>
            <a:avLst/>
            <a:gdLst>
              <a:gd name="connsiteX0" fmla="*/ 0 w 2746716"/>
              <a:gd name="connsiteY0" fmla="*/ 0 h 1648029"/>
              <a:gd name="connsiteX1" fmla="*/ 2746716 w 2746716"/>
              <a:gd name="connsiteY1" fmla="*/ 0 h 1648029"/>
              <a:gd name="connsiteX2" fmla="*/ 2746716 w 2746716"/>
              <a:gd name="connsiteY2" fmla="*/ 1648029 h 1648029"/>
              <a:gd name="connsiteX3" fmla="*/ 0 w 2746716"/>
              <a:gd name="connsiteY3" fmla="*/ 1648029 h 1648029"/>
              <a:gd name="connsiteX4" fmla="*/ 0 w 2746716"/>
              <a:gd name="connsiteY4" fmla="*/ 0 h 16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716" h="1648029">
                <a:moveTo>
                  <a:pt x="0" y="0"/>
                </a:moveTo>
                <a:lnTo>
                  <a:pt x="2746716" y="0"/>
                </a:lnTo>
                <a:lnTo>
                  <a:pt x="2746716" y="1648029"/>
                </a:lnTo>
                <a:lnTo>
                  <a:pt x="0" y="164802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59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5740" tIns="205740" rIns="205740" bIns="205740" numCol="1" spcCol="1270" anchor="ctr" anchorCtr="0">
            <a:noAutofit/>
          </a:bodyPr>
          <a:lstStyle/>
          <a:p>
            <a:pPr lvl="0" algn="ctr" defTabSz="2400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baseline="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Visualize</a:t>
            </a:r>
            <a:endParaRPr lang="en-US" sz="5400" kern="1200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773442" y="2687532"/>
            <a:ext cx="2746716" cy="1648029"/>
          </a:xfrm>
          <a:custGeom>
            <a:avLst/>
            <a:gdLst>
              <a:gd name="connsiteX0" fmla="*/ 0 w 2746716"/>
              <a:gd name="connsiteY0" fmla="*/ 0 h 1648029"/>
              <a:gd name="connsiteX1" fmla="*/ 2746716 w 2746716"/>
              <a:gd name="connsiteY1" fmla="*/ 0 h 1648029"/>
              <a:gd name="connsiteX2" fmla="*/ 2746716 w 2746716"/>
              <a:gd name="connsiteY2" fmla="*/ 1648029 h 1648029"/>
              <a:gd name="connsiteX3" fmla="*/ 0 w 2746716"/>
              <a:gd name="connsiteY3" fmla="*/ 1648029 h 1648029"/>
              <a:gd name="connsiteX4" fmla="*/ 0 w 2746716"/>
              <a:gd name="connsiteY4" fmla="*/ 0 h 16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716" h="1648029">
                <a:moveTo>
                  <a:pt x="0" y="0"/>
                </a:moveTo>
                <a:lnTo>
                  <a:pt x="2746716" y="0"/>
                </a:lnTo>
                <a:lnTo>
                  <a:pt x="2746716" y="1648029"/>
                </a:lnTo>
                <a:lnTo>
                  <a:pt x="0" y="164802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73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ctr" defTabSz="1955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baseline="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Making Connections</a:t>
            </a:r>
            <a:endParaRPr lang="en-US" sz="4400" kern="1200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773442" y="657254"/>
            <a:ext cx="2746716" cy="1648029"/>
          </a:xfrm>
          <a:custGeom>
            <a:avLst/>
            <a:gdLst>
              <a:gd name="connsiteX0" fmla="*/ 0 w 2746716"/>
              <a:gd name="connsiteY0" fmla="*/ 0 h 1648029"/>
              <a:gd name="connsiteX1" fmla="*/ 2746716 w 2746716"/>
              <a:gd name="connsiteY1" fmla="*/ 0 h 1648029"/>
              <a:gd name="connsiteX2" fmla="*/ 2746716 w 2746716"/>
              <a:gd name="connsiteY2" fmla="*/ 1648029 h 1648029"/>
              <a:gd name="connsiteX3" fmla="*/ 0 w 2746716"/>
              <a:gd name="connsiteY3" fmla="*/ 1648029 h 1648029"/>
              <a:gd name="connsiteX4" fmla="*/ 0 w 2746716"/>
              <a:gd name="connsiteY4" fmla="*/ 0 h 16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716" h="1648029">
                <a:moveTo>
                  <a:pt x="0" y="0"/>
                </a:moveTo>
                <a:lnTo>
                  <a:pt x="2746716" y="0"/>
                </a:lnTo>
                <a:lnTo>
                  <a:pt x="2746716" y="1648029"/>
                </a:lnTo>
                <a:lnTo>
                  <a:pt x="0" y="164802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59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baseline="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Making </a:t>
            </a:r>
            <a:r>
              <a:rPr lang="en-US" sz="4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</a:t>
            </a:r>
            <a:r>
              <a:rPr lang="en-US" sz="4800" kern="1200" baseline="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redictions</a:t>
            </a:r>
            <a:endParaRPr lang="en-US" sz="4800" kern="1200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299842" y="4727370"/>
            <a:ext cx="2746716" cy="1648029"/>
          </a:xfrm>
          <a:custGeom>
            <a:avLst/>
            <a:gdLst>
              <a:gd name="connsiteX0" fmla="*/ 0 w 2746716"/>
              <a:gd name="connsiteY0" fmla="*/ 0 h 1648029"/>
              <a:gd name="connsiteX1" fmla="*/ 2746716 w 2746716"/>
              <a:gd name="connsiteY1" fmla="*/ 0 h 1648029"/>
              <a:gd name="connsiteX2" fmla="*/ 2746716 w 2746716"/>
              <a:gd name="connsiteY2" fmla="*/ 1648029 h 1648029"/>
              <a:gd name="connsiteX3" fmla="*/ 0 w 2746716"/>
              <a:gd name="connsiteY3" fmla="*/ 1648029 h 1648029"/>
              <a:gd name="connsiteX4" fmla="*/ 0 w 2746716"/>
              <a:gd name="connsiteY4" fmla="*/ 0 h 16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716" h="1648029">
                <a:moveTo>
                  <a:pt x="0" y="0"/>
                </a:moveTo>
                <a:lnTo>
                  <a:pt x="2746716" y="0"/>
                </a:lnTo>
                <a:lnTo>
                  <a:pt x="2746716" y="1648029"/>
                </a:lnTo>
                <a:lnTo>
                  <a:pt x="0" y="16480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9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00" kern="1200" baseline="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Summarize</a:t>
            </a:r>
            <a:endParaRPr lang="en-US" sz="4600" kern="1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299842" y="657256"/>
            <a:ext cx="2746716" cy="1648029"/>
          </a:xfrm>
          <a:custGeom>
            <a:avLst/>
            <a:gdLst>
              <a:gd name="connsiteX0" fmla="*/ 0 w 2746716"/>
              <a:gd name="connsiteY0" fmla="*/ 0 h 1648029"/>
              <a:gd name="connsiteX1" fmla="*/ 2746716 w 2746716"/>
              <a:gd name="connsiteY1" fmla="*/ 0 h 1648029"/>
              <a:gd name="connsiteX2" fmla="*/ 2746716 w 2746716"/>
              <a:gd name="connsiteY2" fmla="*/ 1648029 h 1648029"/>
              <a:gd name="connsiteX3" fmla="*/ 0 w 2746716"/>
              <a:gd name="connsiteY3" fmla="*/ 1648029 h 1648029"/>
              <a:gd name="connsiteX4" fmla="*/ 0 w 2746716"/>
              <a:gd name="connsiteY4" fmla="*/ 0 h 16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716" h="1648029">
                <a:moveTo>
                  <a:pt x="0" y="0"/>
                </a:moveTo>
                <a:lnTo>
                  <a:pt x="2746716" y="0"/>
                </a:lnTo>
                <a:lnTo>
                  <a:pt x="2746716" y="1648029"/>
                </a:lnTo>
                <a:lnTo>
                  <a:pt x="0" y="16480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9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baseline="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Drawing Inferences</a:t>
            </a:r>
            <a:endParaRPr lang="en-US" sz="4800" kern="1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299842" y="2687535"/>
            <a:ext cx="2746716" cy="1648029"/>
          </a:xfrm>
          <a:custGeom>
            <a:avLst/>
            <a:gdLst>
              <a:gd name="connsiteX0" fmla="*/ 0 w 2746716"/>
              <a:gd name="connsiteY0" fmla="*/ 0 h 1648029"/>
              <a:gd name="connsiteX1" fmla="*/ 2746716 w 2746716"/>
              <a:gd name="connsiteY1" fmla="*/ 0 h 1648029"/>
              <a:gd name="connsiteX2" fmla="*/ 2746716 w 2746716"/>
              <a:gd name="connsiteY2" fmla="*/ 1648029 h 1648029"/>
              <a:gd name="connsiteX3" fmla="*/ 0 w 2746716"/>
              <a:gd name="connsiteY3" fmla="*/ 1648029 h 1648029"/>
              <a:gd name="connsiteX4" fmla="*/ 0 w 2746716"/>
              <a:gd name="connsiteY4" fmla="*/ 0 h 16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716" h="1648029">
                <a:moveTo>
                  <a:pt x="0" y="0"/>
                </a:moveTo>
                <a:lnTo>
                  <a:pt x="2746716" y="0"/>
                </a:lnTo>
                <a:lnTo>
                  <a:pt x="2746716" y="1648029"/>
                </a:lnTo>
                <a:lnTo>
                  <a:pt x="0" y="16480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9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baseline="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Cause and Effect</a:t>
            </a:r>
            <a:endParaRPr lang="en-US" sz="4800" kern="1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248518" y="657255"/>
            <a:ext cx="2746716" cy="1648029"/>
          </a:xfrm>
          <a:custGeom>
            <a:avLst/>
            <a:gdLst>
              <a:gd name="connsiteX0" fmla="*/ 0 w 2746716"/>
              <a:gd name="connsiteY0" fmla="*/ 0 h 1648029"/>
              <a:gd name="connsiteX1" fmla="*/ 2746716 w 2746716"/>
              <a:gd name="connsiteY1" fmla="*/ 0 h 1648029"/>
              <a:gd name="connsiteX2" fmla="*/ 2746716 w 2746716"/>
              <a:gd name="connsiteY2" fmla="*/ 1648029 h 1648029"/>
              <a:gd name="connsiteX3" fmla="*/ 0 w 2746716"/>
              <a:gd name="connsiteY3" fmla="*/ 1648029 h 1648029"/>
              <a:gd name="connsiteX4" fmla="*/ 0 w 2746716"/>
              <a:gd name="connsiteY4" fmla="*/ 0 h 16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716" h="1648029">
                <a:moveTo>
                  <a:pt x="0" y="0"/>
                </a:moveTo>
                <a:lnTo>
                  <a:pt x="2746716" y="0"/>
                </a:lnTo>
                <a:lnTo>
                  <a:pt x="2746716" y="1648029"/>
                </a:lnTo>
                <a:lnTo>
                  <a:pt x="0" y="164802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baseline="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Author’s Purpose</a:t>
            </a:r>
            <a:endParaRPr lang="en-US" sz="4800" kern="1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248518" y="4727370"/>
            <a:ext cx="2746716" cy="1648029"/>
          </a:xfrm>
          <a:custGeom>
            <a:avLst/>
            <a:gdLst>
              <a:gd name="connsiteX0" fmla="*/ 0 w 2746716"/>
              <a:gd name="connsiteY0" fmla="*/ 0 h 1648029"/>
              <a:gd name="connsiteX1" fmla="*/ 2746716 w 2746716"/>
              <a:gd name="connsiteY1" fmla="*/ 0 h 1648029"/>
              <a:gd name="connsiteX2" fmla="*/ 2746716 w 2746716"/>
              <a:gd name="connsiteY2" fmla="*/ 1648029 h 1648029"/>
              <a:gd name="connsiteX3" fmla="*/ 0 w 2746716"/>
              <a:gd name="connsiteY3" fmla="*/ 1648029 h 1648029"/>
              <a:gd name="connsiteX4" fmla="*/ 0 w 2746716"/>
              <a:gd name="connsiteY4" fmla="*/ 0 h 16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716" h="1648029">
                <a:moveTo>
                  <a:pt x="0" y="0"/>
                </a:moveTo>
                <a:lnTo>
                  <a:pt x="2746716" y="0"/>
                </a:lnTo>
                <a:lnTo>
                  <a:pt x="2746716" y="1648029"/>
                </a:lnTo>
                <a:lnTo>
                  <a:pt x="0" y="16480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9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baseline="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Main Idea and Details</a:t>
            </a:r>
            <a:endParaRPr lang="en-US" sz="4800" kern="1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248518" y="2687533"/>
            <a:ext cx="2746716" cy="1648029"/>
          </a:xfrm>
          <a:custGeom>
            <a:avLst/>
            <a:gdLst>
              <a:gd name="connsiteX0" fmla="*/ 0 w 2746716"/>
              <a:gd name="connsiteY0" fmla="*/ 0 h 1648029"/>
              <a:gd name="connsiteX1" fmla="*/ 2746716 w 2746716"/>
              <a:gd name="connsiteY1" fmla="*/ 0 h 1648029"/>
              <a:gd name="connsiteX2" fmla="*/ 2746716 w 2746716"/>
              <a:gd name="connsiteY2" fmla="*/ 1648029 h 1648029"/>
              <a:gd name="connsiteX3" fmla="*/ 0 w 2746716"/>
              <a:gd name="connsiteY3" fmla="*/ 1648029 h 1648029"/>
              <a:gd name="connsiteX4" fmla="*/ 0 w 2746716"/>
              <a:gd name="connsiteY4" fmla="*/ 0 h 16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716" h="1648029">
                <a:moveTo>
                  <a:pt x="0" y="0"/>
                </a:moveTo>
                <a:lnTo>
                  <a:pt x="2746716" y="0"/>
                </a:lnTo>
                <a:lnTo>
                  <a:pt x="2746716" y="1648029"/>
                </a:lnTo>
                <a:lnTo>
                  <a:pt x="0" y="164802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  <a:alpha val="59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Comparing &amp; Contrasting</a:t>
            </a:r>
            <a:endParaRPr lang="en-US" sz="4200" kern="1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43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14" grpId="1" animBg="1"/>
      <p:bldP spid="14" grpId="2" animBg="1"/>
      <p:bldP spid="15" grpId="1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pb.org/wp-content/uploads/2013/06/kids-in-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scottfillmer.me/wp-content/uploads/2010/08/clock-macro-time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cccoe.k12.ca.us/edsvcs/commoncore/commoncoreca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2545007"/>
            <a:ext cx="7421880" cy="20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92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2685666"/>
            <a:ext cx="5029200" cy="1730368"/>
          </a:xfrm>
        </p:spPr>
        <p:txBody>
          <a:bodyPr>
            <a:noAutofit/>
          </a:bodyPr>
          <a:lstStyle/>
          <a:p>
            <a:r>
              <a:rPr lang="en-US" altLang="en-US" sz="8000" b="1" dirty="0" smtClean="0"/>
              <a:t>Making Predictions</a:t>
            </a:r>
          </a:p>
        </p:txBody>
      </p:sp>
      <p:pic>
        <p:nvPicPr>
          <p:cNvPr id="9" name="Picture 8" descr="green bar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8830" y1="3846" x2="80201" y2="56838"/>
                        <a14:foregroundMark x1="98580" y1="48291" x2="98413" y2="75641"/>
                        <a14:foregroundMark x1="94737" y1="70085" x2="70593" y2="57692"/>
                        <a14:foregroundMark x1="28237" y1="90598" x2="10109" y2="92308"/>
                        <a14:foregroundMark x1="71011" y1="58547" x2="68254" y2="58547"/>
                        <a14:foregroundMark x1="11529" y1="91453" x2="501" y2="74786"/>
                        <a14:backgroundMark x1="33083" y1="96154" x2="21387" y2="98718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-1"/>
            <a:ext cx="7315199" cy="15943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119918" y="2442029"/>
            <a:ext cx="6641290" cy="1990272"/>
            <a:chOff x="5119918" y="2442029"/>
            <a:chExt cx="6641290" cy="1990272"/>
          </a:xfrm>
        </p:grpSpPr>
        <p:grpSp>
          <p:nvGrpSpPr>
            <p:cNvPr id="27" name="Group 26"/>
            <p:cNvGrpSpPr/>
            <p:nvPr/>
          </p:nvGrpSpPr>
          <p:grpSpPr>
            <a:xfrm>
              <a:off x="6934817" y="2442029"/>
              <a:ext cx="4826391" cy="1990272"/>
              <a:chOff x="1770406" y="2646003"/>
              <a:chExt cx="4418869" cy="1702793"/>
            </a:xfrm>
          </p:grpSpPr>
          <p:pic>
            <p:nvPicPr>
              <p:cNvPr id="28" name="Picture 4" descr="http://www.realestatepropertiessantafe.com/wp-content/uploads/2014/12/crystal-ball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820" y="2736341"/>
                <a:ext cx="1612455" cy="1612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30" name="Picture 4" descr="http://peoplesofttutorial.com/wp-content/uploads/2013/05/book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201" y="2646003"/>
                <a:ext cx="1556259" cy="161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http://www.clker.com/cliparts/2/f/6/1/11949856271997454136tasto_2_architetto_franc_01.svg.med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406" y="3233048"/>
                <a:ext cx="644338" cy="64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0" descr="https://cdn2.iconfinder.com/data/icons/windows-8-metro-style/512/equal_sign-.pn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1" t="23030" r="19925" b="23605"/>
              <a:stretch/>
            </p:blipFill>
            <p:spPr bwMode="auto">
              <a:xfrm>
                <a:off x="4044484" y="3274133"/>
                <a:ext cx="593901" cy="536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http://elaanisvital.com/final_png/icon_-35.png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17584" r="21284" b="17252"/>
            <a:stretch/>
          </p:blipFill>
          <p:spPr bwMode="auto">
            <a:xfrm flipH="1">
              <a:off x="5119918" y="2530658"/>
              <a:ext cx="1580723" cy="17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6686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bar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8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increase our understanding of the reading comprehension strategy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making predictions</a:t>
            </a:r>
            <a:endParaRPr lang="en-US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use sentence frames and graphic organizers to support student use of this strategy</a:t>
            </a:r>
          </a:p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participate in learning activities in order to support learning at home</a:t>
            </a:r>
          </a:p>
          <a:p>
            <a:endParaRPr lang="en-US" dirty="0"/>
          </a:p>
        </p:txBody>
      </p:sp>
      <p:pic>
        <p:nvPicPr>
          <p:cNvPr id="5" name="Picture 2" descr="C:\Users\tony.mcklem\Pictures\PCSS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472" y="5596537"/>
            <a:ext cx="2844528" cy="9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18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Custom 64">
      <a:dk1>
        <a:srgbClr val="000000"/>
      </a:dk1>
      <a:lt1>
        <a:sysClr val="window" lastClr="FFFFFF"/>
      </a:lt1>
      <a:dk2>
        <a:srgbClr val="8064A2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8216</TotalTime>
  <Words>723</Words>
  <Application>Microsoft Office PowerPoint</Application>
  <PresentationFormat>Custom</PresentationFormat>
  <Paragraphs>145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Banded Design Blue 16x9</vt:lpstr>
      <vt:lpstr>Custom Design</vt:lpstr>
      <vt:lpstr> Comprehension Skills and Strategies Module I: Making Predictions</vt:lpstr>
      <vt:lpstr>DISTRICT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Predictions</vt:lpstr>
      <vt:lpstr>Objectives</vt:lpstr>
      <vt:lpstr>PowerPoint Presentation</vt:lpstr>
      <vt:lpstr>PowerPoint Presentation</vt:lpstr>
      <vt:lpstr>Making Predictions</vt:lpstr>
      <vt:lpstr>PowerPoint Presentation</vt:lpstr>
      <vt:lpstr>PowerPoint Presentation</vt:lpstr>
      <vt:lpstr>PowerPoint Presentation</vt:lpstr>
      <vt:lpstr>Graphic Organizer</vt:lpstr>
      <vt:lpstr>PowerPoint Presentation</vt:lpstr>
      <vt:lpstr>Making Predictions</vt:lpstr>
      <vt:lpstr>Making Predictions</vt:lpstr>
      <vt:lpstr>PowerPoint Presentation</vt:lpstr>
      <vt:lpstr>What are the benefits of using the strategy Making Predictions during reading?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Franco</dc:creator>
  <cp:lastModifiedBy>Ana Franco</cp:lastModifiedBy>
  <cp:revision>666</cp:revision>
  <cp:lastPrinted>2015-02-27T00:49:58Z</cp:lastPrinted>
  <dcterms:created xsi:type="dcterms:W3CDTF">2014-08-26T23:51:37Z</dcterms:created>
  <dcterms:modified xsi:type="dcterms:W3CDTF">2015-03-10T21:32:12Z</dcterms:modified>
</cp:coreProperties>
</file>